
<file path=[Content_Types].xml><?xml version="1.0" encoding="utf-8"?>
<Types xmlns="http://schemas.openxmlformats.org/package/2006/content-types">
  <Override PartName="/ppt/slideLayouts/slideLayout8.xml" ContentType="application/vnd.openxmlformats-officedocument.presentationml.slideLayout+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Default Extension="wav" ContentType="audio/wav"/>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sldIdLst>
    <p:sldId id="256" r:id="rId2"/>
    <p:sldId id="258" r:id="rId3"/>
    <p:sldId id="265" r:id="rId4"/>
    <p:sldId id="257" r:id="rId5"/>
    <p:sldId id="259" r:id="rId6"/>
    <p:sldId id="266" r:id="rId7"/>
    <p:sldId id="260" r:id="rId8"/>
    <p:sldId id="261" r:id="rId9"/>
    <p:sldId id="276" r:id="rId10"/>
    <p:sldId id="263" r:id="rId11"/>
    <p:sldId id="264" r:id="rId12"/>
    <p:sldId id="268" r:id="rId13"/>
    <p:sldId id="267" r:id="rId14"/>
    <p:sldId id="269" r:id="rId15"/>
    <p:sldId id="270" r:id="rId16"/>
    <p:sldId id="271" r:id="rId17"/>
    <p:sldId id="272" r:id="rId18"/>
    <p:sldId id="273" r:id="rId19"/>
    <p:sldId id="277" r:id="rId20"/>
    <p:sldId id="274" r:id="rId21"/>
    <p:sldId id="27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72" d="100"/>
          <a:sy n="72" d="100"/>
        </p:scale>
        <p:origin x="-1936" y="-10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presProps" Target="presProps.xml"/><Relationship Id="rId25" Type="http://schemas.openxmlformats.org/officeDocument/2006/relationships/viewProps" Target="view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tableStyles" Target="tableStyles.xml"/><Relationship Id="rId14" Type="http://schemas.openxmlformats.org/officeDocument/2006/relationships/slide" Target="slides/slide13.xml"/><Relationship Id="rId23" Type="http://schemas.openxmlformats.org/officeDocument/2006/relationships/printerSettings" Target="printerSettings/printerSettings1.bin"/><Relationship Id="rId4" Type="http://schemas.openxmlformats.org/officeDocument/2006/relationships/slide" Target="slides/slide3.xml"/><Relationship Id="rId26" Type="http://schemas.openxmlformats.org/officeDocument/2006/relationships/theme" Target="theme/theme1.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12/17/11</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pPr/>
              <a:t>12/17/11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12/17/11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pPr/>
              <a:t>12/17/11</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pPr/>
              <a:t>12/17/11</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pPr/>
              <a:t>12/17/11</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12/17/11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12/17/11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12/17/11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pPr/>
              <a:t>12/17/11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12/17/11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pPr/>
              <a:t>12/17/11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pPr/>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12/17/11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12/17/11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pPr/>
              <a:t>12/17/11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pPr/>
              <a:t>12/17/11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slideLayout" Target="../slideLayouts/slideLayout1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pPr/>
              <a:t>12/17/11</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audio" Target="../media/media6.wav"/><Relationship Id="rId2" Type="http://schemas.openxmlformats.org/officeDocument/2006/relationships/slideLayout" Target="../slideLayouts/slideLayout2.xml"/><Relationship Id="rId3" Type="http://schemas.microsoft.com/office/2007/relationships/media" Target="../media/media6.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www.youtube.com/watch?v=z3WG1XJeRhQ&amp;feature=related" TargetMode="External"/><Relationship Id="rId4" Type="http://schemas.openxmlformats.org/officeDocument/2006/relationships/hyperlink" Target="http://www.youtube.com/watch?v=i808_5gYp0Y" TargetMode="External"/><Relationship Id="rId5" Type="http://schemas.openxmlformats.org/officeDocument/2006/relationships/hyperlink" Target="http://www.youtube.com/watch?v=CA863hzHaic&amp;feature=related" TargetMode="External"/><Relationship Id="rId7" Type="http://schemas.openxmlformats.org/officeDocument/2006/relationships/hyperlink" Target="http://www.youtube.com/watch?v=qPHOJx4wXwU&amp;feature=related" TargetMode="External"/><Relationship Id="rId1" Type="http://schemas.openxmlformats.org/officeDocument/2006/relationships/slideLayout" Target="../slideLayouts/slideLayout2.xml"/><Relationship Id="rId2" Type="http://schemas.openxmlformats.org/officeDocument/2006/relationships/hyperlink" Target="http://www.youtube.com/watch?v=mTlGvGX5qI0" TargetMode="External"/><Relationship Id="rId9" Type="http://schemas.openxmlformats.org/officeDocument/2006/relationships/hyperlink" Target="http://www.youtube.com/watch?v=D77xYijvZwY&amp;feature=related" TargetMode="External"/><Relationship Id="rId3" Type="http://schemas.openxmlformats.org/officeDocument/2006/relationships/hyperlink" Target="http://www.youtube.com/watch?v=M_raCNgBJpA" TargetMode="External"/><Relationship Id="rId6" Type="http://schemas.openxmlformats.org/officeDocument/2006/relationships/hyperlink" Target="http://www.youtube.com/watch?v=-Mdk1uLoOBE&amp;feature=relat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audio" Target="../media/media1.wav"/><Relationship Id="rId2" Type="http://schemas.openxmlformats.org/officeDocument/2006/relationships/slideLayout" Target="../slideLayouts/slideLayout2.xml"/><Relationship Id="rId3" Type="http://schemas.microsoft.com/office/2007/relationships/media" Target="../media/media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audio" Target="../media/media7.wav"/><Relationship Id="rId2" Type="http://schemas.openxmlformats.org/officeDocument/2006/relationships/slideLayout" Target="../slideLayouts/slideLayout2.xml"/><Relationship Id="rId3" Type="http://schemas.microsoft.com/office/2007/relationships/media" Target="../media/media7.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audio" Target="../media/media2.wav"/><Relationship Id="rId2" Type="http://schemas.openxmlformats.org/officeDocument/2006/relationships/slideLayout" Target="../slideLayouts/slideLayout2.xml"/><Relationship Id="rId3" Type="http://schemas.microsoft.com/office/2007/relationships/media" Target="../media/media2.wav"/></Relationships>
</file>

<file path=ppt/slides/_rels/slide5.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audio" Target="../media/media3.wav"/><Relationship Id="rId2" Type="http://schemas.openxmlformats.org/officeDocument/2006/relationships/slideLayout" Target="../slideLayouts/slideLayout2.xml"/><Relationship Id="rId3" Type="http://schemas.microsoft.com/office/2007/relationships/media" Target="../media/media3.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audio" Target="../media/media4.wav"/><Relationship Id="rId2" Type="http://schemas.openxmlformats.org/officeDocument/2006/relationships/slideLayout" Target="../slideLayouts/slideLayout2.xml"/><Relationship Id="rId3" Type="http://schemas.microsoft.com/office/2007/relationships/media" Target="../media/media4.wav"/></Relationships>
</file>

<file path=ppt/slides/_rels/slide8.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audio" Target="../media/media5.wav"/><Relationship Id="rId2" Type="http://schemas.openxmlformats.org/officeDocument/2006/relationships/slideLayout" Target="../slideLayouts/slideLayout2.xml"/><Relationship Id="rId3" Type="http://schemas.microsoft.com/office/2007/relationships/media" Target="../media/media5.wa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Tracking Arguments</a:t>
            </a:r>
            <a:endParaRPr lang="en-US" dirty="0"/>
          </a:p>
        </p:txBody>
      </p:sp>
      <p:sp>
        <p:nvSpPr>
          <p:cNvPr id="3" name="Subtitle 2"/>
          <p:cNvSpPr>
            <a:spLocks noGrp="1"/>
          </p:cNvSpPr>
          <p:nvPr>
            <p:ph type="subTitle" idx="1"/>
          </p:nvPr>
        </p:nvSpPr>
        <p:spPr/>
        <p:txBody>
          <a:bodyPr>
            <a:normAutofit lnSpcReduction="10000"/>
          </a:bodyPr>
          <a:lstStyle/>
          <a:p>
            <a:r>
              <a:rPr lang="en-US" sz="2400" i="1" dirty="0" smtClean="0"/>
              <a:t> A web seminar created for DLSU Worlds</a:t>
            </a:r>
          </a:p>
          <a:p>
            <a:endParaRPr lang="en-US" sz="2400" i="1" dirty="0"/>
          </a:p>
          <a:p>
            <a:endParaRPr lang="en-US" sz="2400" i="1" dirty="0" smtClean="0"/>
          </a:p>
          <a:p>
            <a:r>
              <a:rPr lang="en-US" sz="2400" i="1" dirty="0" smtClean="0"/>
              <a:t>by Art Ward</a:t>
            </a:r>
            <a:endParaRPr lang="en-US" sz="2400" i="1" dirty="0"/>
          </a:p>
        </p:txBody>
      </p:sp>
      <p:sp>
        <p:nvSpPr>
          <p:cNvPr id="4" name="TextBox 3"/>
          <p:cNvSpPr txBox="1"/>
          <p:nvPr/>
        </p:nvSpPr>
        <p:spPr>
          <a:xfrm>
            <a:off x="138048" y="6428283"/>
            <a:ext cx="2173642" cy="246221"/>
          </a:xfrm>
          <a:prstGeom prst="rect">
            <a:avLst/>
          </a:prstGeom>
          <a:noFill/>
        </p:spPr>
        <p:txBody>
          <a:bodyPr wrap="none" rtlCol="0">
            <a:spAutoFit/>
          </a:bodyPr>
          <a:lstStyle/>
          <a:p>
            <a:r>
              <a:rPr lang="en-US" sz="1000" dirty="0" smtClean="0">
                <a:solidFill>
                  <a:schemeClr val="bg1"/>
                </a:solidFill>
              </a:rPr>
              <a:t>© Art Ward, 2011. All Rights Reserved</a:t>
            </a:r>
            <a:endParaRPr lang="en-US" sz="10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2550313"/>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05571"/>
            <a:ext cx="7583487" cy="679878"/>
          </a:xfrm>
        </p:spPr>
        <p:txBody>
          <a:bodyPr/>
          <a:lstStyle/>
          <a:p>
            <a:pPr algn="ctr"/>
            <a:r>
              <a:rPr lang="en-US" dirty="0" smtClean="0"/>
              <a:t>Part 2: Noting Responses (3)</a:t>
            </a:r>
            <a:endParaRPr lang="en-US" dirty="0"/>
          </a:p>
        </p:txBody>
      </p:sp>
      <p:sp>
        <p:nvSpPr>
          <p:cNvPr id="3" name="Content Placeholder 2"/>
          <p:cNvSpPr>
            <a:spLocks noGrp="1"/>
          </p:cNvSpPr>
          <p:nvPr>
            <p:ph idx="1"/>
          </p:nvPr>
        </p:nvSpPr>
        <p:spPr>
          <a:xfrm>
            <a:off x="289902" y="1380574"/>
            <a:ext cx="8476189" cy="5149539"/>
          </a:xfrm>
        </p:spPr>
        <p:txBody>
          <a:bodyPr>
            <a:noAutofit/>
          </a:bodyPr>
          <a:lstStyle/>
          <a:p>
            <a:r>
              <a:rPr lang="en-US" sz="2400" dirty="0" smtClean="0"/>
              <a:t>Two other issues to bear in mind:</a:t>
            </a:r>
          </a:p>
          <a:p>
            <a:pPr marL="0" indent="0">
              <a:buNone/>
            </a:pPr>
            <a:r>
              <a:rPr lang="en-US" sz="2400" dirty="0" smtClean="0"/>
              <a:t>1) Implicit Responses</a:t>
            </a:r>
          </a:p>
          <a:p>
            <a:pPr lvl="1"/>
            <a:r>
              <a:rPr lang="en-US" dirty="0" smtClean="0"/>
              <a:t>This is where a team responds to an argument not directly, but by virtue of something else they have said</a:t>
            </a:r>
          </a:p>
          <a:p>
            <a:pPr lvl="1"/>
            <a:r>
              <a:rPr lang="en-US" dirty="0" smtClean="0"/>
              <a:t>These are more difficult responses to find, but you should look out for them nonetheless </a:t>
            </a:r>
          </a:p>
          <a:p>
            <a:pPr marL="0" indent="0">
              <a:buNone/>
            </a:pPr>
            <a:r>
              <a:rPr lang="en-US" sz="2400" dirty="0" smtClean="0"/>
              <a:t>2) Multi-purpose Responses</a:t>
            </a:r>
          </a:p>
          <a:p>
            <a:pPr lvl="1"/>
            <a:r>
              <a:rPr lang="en-US" dirty="0" smtClean="0"/>
              <a:t>Some responses will have the effect of rebutting several arguments at the same time; these are perfectly valid responses</a:t>
            </a:r>
          </a:p>
          <a:p>
            <a:pPr lvl="1"/>
            <a:r>
              <a:rPr lang="en-US" dirty="0" smtClean="0"/>
              <a:t>You must take note when this happens as it may negate the need for the team to respond to several other arguments their opponents have made individually</a:t>
            </a:r>
          </a:p>
          <a:p>
            <a:pPr lvl="1"/>
            <a:endParaRPr lang="en-US" dirty="0" smtClean="0"/>
          </a:p>
          <a:p>
            <a:pPr lvl="1"/>
            <a:endParaRPr lang="en-US" dirty="0"/>
          </a:p>
        </p:txBody>
      </p:sp>
      <p:pic>
        <p:nvPicPr>
          <p:cNvPr id="6" name="Sound 5">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7738075" y="567774"/>
            <a:ext cx="812800" cy="812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1585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26280"/>
            <a:ext cx="7583487" cy="666072"/>
          </a:xfrm>
        </p:spPr>
        <p:txBody>
          <a:bodyPr/>
          <a:lstStyle/>
          <a:p>
            <a:pPr algn="ctr"/>
            <a:r>
              <a:rPr lang="en-US" dirty="0" smtClean="0"/>
              <a:t>Part 3: Examining Representations</a:t>
            </a:r>
            <a:endParaRPr lang="en-US" dirty="0"/>
          </a:p>
        </p:txBody>
      </p:sp>
      <p:sp>
        <p:nvSpPr>
          <p:cNvPr id="3" name="Content Placeholder 2"/>
          <p:cNvSpPr>
            <a:spLocks noGrp="1"/>
          </p:cNvSpPr>
          <p:nvPr>
            <p:ph idx="1"/>
          </p:nvPr>
        </p:nvSpPr>
        <p:spPr>
          <a:xfrm>
            <a:off x="331317" y="1408185"/>
            <a:ext cx="8489994" cy="5108123"/>
          </a:xfrm>
        </p:spPr>
        <p:txBody>
          <a:bodyPr>
            <a:normAutofit lnSpcReduction="10000"/>
          </a:bodyPr>
          <a:lstStyle/>
          <a:p>
            <a:r>
              <a:rPr lang="en-US" sz="2400" dirty="0" smtClean="0"/>
              <a:t>It is not simply enough to note arguments made and then examine responses to those arguments</a:t>
            </a:r>
          </a:p>
          <a:p>
            <a:r>
              <a:rPr lang="en-US" sz="2400" dirty="0" smtClean="0"/>
              <a:t>Judges should be vigilant of how a team represents an argument when they attempt to rebut it</a:t>
            </a:r>
          </a:p>
          <a:p>
            <a:r>
              <a:rPr lang="en-US" sz="2400" dirty="0" smtClean="0"/>
              <a:t>If an argument is made that says “smoking should be banned because it causes serious negative health consequences”, it is not acceptable for another team to respond by saying “the proposition said smoking should be banned because everyone who smokes gets very sick; we disagree because…”</a:t>
            </a:r>
          </a:p>
          <a:p>
            <a:r>
              <a:rPr lang="en-US" sz="2400" dirty="0" smtClean="0"/>
              <a:t>This is not an accurate reflection of the argument made, and therefore the response will be less crucial than if they had represented the argument correctly</a:t>
            </a:r>
          </a:p>
          <a:p>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8784797"/>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26280"/>
            <a:ext cx="7583487" cy="666072"/>
          </a:xfrm>
        </p:spPr>
        <p:txBody>
          <a:bodyPr/>
          <a:lstStyle/>
          <a:p>
            <a:pPr algn="ctr"/>
            <a:r>
              <a:rPr lang="en-US" dirty="0" smtClean="0"/>
              <a:t>Summary</a:t>
            </a:r>
            <a:endParaRPr lang="en-US" dirty="0"/>
          </a:p>
        </p:txBody>
      </p:sp>
      <p:sp>
        <p:nvSpPr>
          <p:cNvPr id="3" name="Content Placeholder 2"/>
          <p:cNvSpPr>
            <a:spLocks noGrp="1"/>
          </p:cNvSpPr>
          <p:nvPr>
            <p:ph idx="1"/>
          </p:nvPr>
        </p:nvSpPr>
        <p:spPr>
          <a:xfrm>
            <a:off x="331317" y="1408185"/>
            <a:ext cx="8489994" cy="5108123"/>
          </a:xfrm>
        </p:spPr>
        <p:txBody>
          <a:bodyPr>
            <a:normAutofit/>
          </a:bodyPr>
          <a:lstStyle/>
          <a:p>
            <a:r>
              <a:rPr lang="en-US" sz="2400" dirty="0" smtClean="0"/>
              <a:t>If you follow these steps, by the end of a debate you will have accurate notes containing:</a:t>
            </a:r>
          </a:p>
          <a:p>
            <a:pPr lvl="1"/>
            <a:r>
              <a:rPr lang="en-US" dirty="0" smtClean="0"/>
              <a:t>The arguments made</a:t>
            </a:r>
          </a:p>
          <a:p>
            <a:pPr lvl="1"/>
            <a:r>
              <a:rPr lang="en-US" dirty="0" smtClean="0"/>
              <a:t>The responses to those arguments</a:t>
            </a:r>
          </a:p>
          <a:p>
            <a:pPr lvl="1"/>
            <a:r>
              <a:rPr lang="en-US" dirty="0" smtClean="0"/>
              <a:t>Record of whether the arguments were accurately represented</a:t>
            </a:r>
          </a:p>
          <a:p>
            <a:pPr lvl="1"/>
            <a:r>
              <a:rPr lang="en-US" dirty="0" smtClean="0"/>
              <a:t>A note of where arguments were not responded to</a:t>
            </a:r>
          </a:p>
          <a:p>
            <a:pPr lvl="1"/>
            <a:r>
              <a:rPr lang="en-US" dirty="0" smtClean="0"/>
              <a:t>A note of where an argument rebutted several arguments at once</a:t>
            </a:r>
          </a:p>
          <a:p>
            <a:r>
              <a:rPr lang="en-US" dirty="0" smtClean="0"/>
              <a:t>These things will then help you to judge comparatively between the teams</a:t>
            </a:r>
          </a:p>
          <a:p>
            <a:r>
              <a:rPr lang="en-US" dirty="0" smtClean="0"/>
              <a:t>It will also ensure you are giving due consideration to all of the arguments made during the debate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03105"/>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Tracking Arguments</a:t>
            </a:r>
            <a:endParaRPr lang="en-US" dirty="0"/>
          </a:p>
        </p:txBody>
      </p:sp>
      <p:sp>
        <p:nvSpPr>
          <p:cNvPr id="3" name="Subtitle 2"/>
          <p:cNvSpPr>
            <a:spLocks noGrp="1"/>
          </p:cNvSpPr>
          <p:nvPr>
            <p:ph type="subTitle" idx="1"/>
          </p:nvPr>
        </p:nvSpPr>
        <p:spPr/>
        <p:txBody>
          <a:bodyPr>
            <a:normAutofit/>
          </a:bodyPr>
          <a:lstStyle/>
          <a:p>
            <a:r>
              <a:rPr lang="en-US" sz="2400" i="1" dirty="0" smtClean="0"/>
              <a:t>Things to Avoid</a:t>
            </a:r>
            <a:endParaRPr lang="en-US" sz="24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9614571"/>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26280"/>
            <a:ext cx="7583487" cy="666072"/>
          </a:xfrm>
        </p:spPr>
        <p:txBody>
          <a:bodyPr/>
          <a:lstStyle/>
          <a:p>
            <a:pPr algn="ctr"/>
            <a:r>
              <a:rPr lang="en-US" dirty="0" smtClean="0"/>
              <a:t>Things to Avoid</a:t>
            </a:r>
            <a:endParaRPr lang="en-US" dirty="0"/>
          </a:p>
        </p:txBody>
      </p:sp>
      <p:sp>
        <p:nvSpPr>
          <p:cNvPr id="3" name="Content Placeholder 2"/>
          <p:cNvSpPr>
            <a:spLocks noGrp="1"/>
          </p:cNvSpPr>
          <p:nvPr>
            <p:ph idx="1"/>
          </p:nvPr>
        </p:nvSpPr>
        <p:spPr>
          <a:xfrm>
            <a:off x="331317" y="1408185"/>
            <a:ext cx="8489994" cy="5108123"/>
          </a:xfrm>
        </p:spPr>
        <p:txBody>
          <a:bodyPr>
            <a:normAutofit/>
          </a:bodyPr>
          <a:lstStyle/>
          <a:p>
            <a:r>
              <a:rPr lang="en-US" sz="2300" dirty="0" smtClean="0"/>
              <a:t>Avoid making brief notes on rebuttal</a:t>
            </a:r>
          </a:p>
          <a:p>
            <a:pPr lvl="1"/>
            <a:r>
              <a:rPr lang="en-US" sz="2300" dirty="0" smtClean="0"/>
              <a:t>These notes should be as thorough as those for main arguments</a:t>
            </a:r>
          </a:p>
          <a:p>
            <a:r>
              <a:rPr lang="en-US" sz="2300" dirty="0" smtClean="0"/>
              <a:t>Avoid using your own language to record arguments</a:t>
            </a:r>
          </a:p>
          <a:p>
            <a:pPr lvl="1"/>
            <a:r>
              <a:rPr lang="en-US" sz="2300" dirty="0" smtClean="0"/>
              <a:t>Stay as close as possible to the language the speaker used</a:t>
            </a:r>
          </a:p>
          <a:p>
            <a:r>
              <a:rPr lang="en-US" sz="2300" dirty="0" smtClean="0"/>
              <a:t>Avoid going looking for implicitly responses too often</a:t>
            </a:r>
          </a:p>
          <a:p>
            <a:pPr lvl="1"/>
            <a:r>
              <a:rPr lang="en-US" sz="2300" dirty="0" smtClean="0"/>
              <a:t>If one exists fine, but not attempt to ‘read into’ speeches looking for responses that are not there</a:t>
            </a:r>
            <a:endParaRPr lang="en-US" sz="2300" dirty="0"/>
          </a:p>
          <a:p>
            <a:r>
              <a:rPr lang="en-US" sz="2300" dirty="0" smtClean="0"/>
              <a:t>Avoid just taking your interpretation</a:t>
            </a:r>
          </a:p>
          <a:p>
            <a:pPr lvl="1"/>
            <a:r>
              <a:rPr lang="en-US" sz="2300" dirty="0" smtClean="0"/>
              <a:t>If you are unsure how an argument flowed down the table, ask the other judges on the panel to explain to you how they saw the argument progress</a:t>
            </a:r>
          </a:p>
          <a:p>
            <a:pPr lvl="1"/>
            <a:endParaRPr lang="en-US" sz="23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3376311"/>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Tracking Arguments</a:t>
            </a:r>
            <a:endParaRPr lang="en-US" dirty="0"/>
          </a:p>
        </p:txBody>
      </p:sp>
      <p:sp>
        <p:nvSpPr>
          <p:cNvPr id="3" name="Subtitle 2"/>
          <p:cNvSpPr>
            <a:spLocks noGrp="1"/>
          </p:cNvSpPr>
          <p:nvPr>
            <p:ph type="subTitle" idx="1"/>
          </p:nvPr>
        </p:nvSpPr>
        <p:spPr/>
        <p:txBody>
          <a:bodyPr>
            <a:normAutofit/>
          </a:bodyPr>
          <a:lstStyle/>
          <a:p>
            <a:r>
              <a:rPr lang="en-US" sz="2400" i="1" dirty="0" smtClean="0"/>
              <a:t>Some tips</a:t>
            </a:r>
            <a:endParaRPr lang="en-US" sz="24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7824177"/>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60611"/>
            <a:ext cx="7583487" cy="666072"/>
          </a:xfrm>
        </p:spPr>
        <p:txBody>
          <a:bodyPr/>
          <a:lstStyle/>
          <a:p>
            <a:pPr algn="ctr"/>
            <a:r>
              <a:rPr lang="en-US" dirty="0" smtClean="0"/>
              <a:t>Some Tips</a:t>
            </a:r>
            <a:endParaRPr lang="en-US" dirty="0"/>
          </a:p>
        </p:txBody>
      </p:sp>
      <p:sp>
        <p:nvSpPr>
          <p:cNvPr id="3" name="Content Placeholder 2"/>
          <p:cNvSpPr>
            <a:spLocks noGrp="1"/>
          </p:cNvSpPr>
          <p:nvPr>
            <p:ph idx="1"/>
          </p:nvPr>
        </p:nvSpPr>
        <p:spPr>
          <a:xfrm>
            <a:off x="151854" y="1242516"/>
            <a:ext cx="8793701" cy="5356626"/>
          </a:xfrm>
        </p:spPr>
        <p:txBody>
          <a:bodyPr>
            <a:normAutofit fontScale="85000" lnSpcReduction="20000"/>
          </a:bodyPr>
          <a:lstStyle/>
          <a:p>
            <a:r>
              <a:rPr lang="en-US" sz="2600" dirty="0" smtClean="0"/>
              <a:t>If a very strong argument has been made, make sure to note if it is not responded to by other teams</a:t>
            </a:r>
          </a:p>
          <a:p>
            <a:r>
              <a:rPr lang="en-US" sz="2600" dirty="0" smtClean="0"/>
              <a:t>If a challenge is presented or a question asked by one team to another, note the response (or if there is not a response)</a:t>
            </a:r>
          </a:p>
          <a:p>
            <a:r>
              <a:rPr lang="en-US" sz="2600" dirty="0" smtClean="0"/>
              <a:t>Not all arguments require a response – if an argument is extremely weak or irrelevant, it may not count against a team who does not respond to it</a:t>
            </a:r>
          </a:p>
          <a:p>
            <a:r>
              <a:rPr lang="en-US" sz="2600" dirty="0" smtClean="0"/>
              <a:t>Stay focused!</a:t>
            </a:r>
          </a:p>
          <a:p>
            <a:pPr lvl="1"/>
            <a:r>
              <a:rPr lang="en-US" sz="2400" dirty="0" smtClean="0"/>
              <a:t>One argument may continue on for the entire debate</a:t>
            </a:r>
          </a:p>
          <a:p>
            <a:pPr lvl="1"/>
            <a:r>
              <a:rPr lang="en-US" sz="2400" dirty="0" smtClean="0"/>
              <a:t>Make sure you continue to track its evolution and responses to it as the debate goes on</a:t>
            </a:r>
          </a:p>
          <a:p>
            <a:r>
              <a:rPr lang="en-US" sz="2600" dirty="0" smtClean="0"/>
              <a:t>And finally:</a:t>
            </a:r>
          </a:p>
          <a:p>
            <a:pPr lvl="1"/>
            <a:r>
              <a:rPr lang="en-US" sz="2400" dirty="0" smtClean="0"/>
              <a:t>Always be comparative and judge persuasiveness overall</a:t>
            </a:r>
          </a:p>
          <a:p>
            <a:pPr lvl="1"/>
            <a:r>
              <a:rPr lang="en-US" sz="2400" dirty="0" smtClean="0"/>
              <a:t>How well teams respond is very important, but is only one factor of many in assessing the overall positions of teams in a debate</a:t>
            </a:r>
          </a:p>
          <a:p>
            <a:pPr lvl="1"/>
            <a:endParaRPr lang="en-US" sz="24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3969917"/>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Tracking Arguments</a:t>
            </a:r>
            <a:endParaRPr lang="en-US" dirty="0"/>
          </a:p>
        </p:txBody>
      </p:sp>
      <p:sp>
        <p:nvSpPr>
          <p:cNvPr id="3" name="Subtitle 2"/>
          <p:cNvSpPr>
            <a:spLocks noGrp="1"/>
          </p:cNvSpPr>
          <p:nvPr>
            <p:ph type="subTitle" idx="1"/>
          </p:nvPr>
        </p:nvSpPr>
        <p:spPr/>
        <p:txBody>
          <a:bodyPr>
            <a:normAutofit/>
          </a:bodyPr>
          <a:lstStyle/>
          <a:p>
            <a:r>
              <a:rPr lang="en-US" sz="2400" i="1" dirty="0" smtClean="0"/>
              <a:t>A Working Example</a:t>
            </a:r>
            <a:endParaRPr lang="en-US" sz="24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5952470"/>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48955"/>
            <a:ext cx="7583487" cy="666072"/>
          </a:xfrm>
        </p:spPr>
        <p:txBody>
          <a:bodyPr/>
          <a:lstStyle/>
          <a:p>
            <a:pPr algn="ctr"/>
            <a:r>
              <a:rPr lang="en-US" dirty="0" smtClean="0"/>
              <a:t>Load the Following Videos:</a:t>
            </a:r>
            <a:endParaRPr lang="en-US" dirty="0"/>
          </a:p>
        </p:txBody>
      </p:sp>
      <p:sp>
        <p:nvSpPr>
          <p:cNvPr id="3" name="Content Placeholder 2"/>
          <p:cNvSpPr>
            <a:spLocks noGrp="1"/>
          </p:cNvSpPr>
          <p:nvPr>
            <p:ph idx="1"/>
          </p:nvPr>
        </p:nvSpPr>
        <p:spPr>
          <a:xfrm>
            <a:off x="151854" y="815027"/>
            <a:ext cx="8793701" cy="5784115"/>
          </a:xfrm>
        </p:spPr>
        <p:txBody>
          <a:bodyPr>
            <a:noAutofit/>
          </a:bodyPr>
          <a:lstStyle/>
          <a:p>
            <a:r>
              <a:rPr lang="en-US" sz="1700" dirty="0" smtClean="0"/>
              <a:t>Opening Government – Prime Minister: </a:t>
            </a:r>
            <a:r>
              <a:rPr lang="pl-PL" sz="1700" dirty="0">
                <a:hlinkClick r:id="rId2"/>
              </a:rPr>
              <a:t>http://www.youtube.com/watch?v=</a:t>
            </a:r>
            <a:r>
              <a:rPr lang="pl-PL" sz="1700" dirty="0" smtClean="0">
                <a:hlinkClick r:id="rId2"/>
              </a:rPr>
              <a:t>mTlGvGX5qI0</a:t>
            </a:r>
            <a:endParaRPr lang="pl-PL" sz="1700" dirty="0" smtClean="0"/>
          </a:p>
          <a:p>
            <a:r>
              <a:rPr lang="pl-PL" sz="1700" dirty="0" err="1" smtClean="0"/>
              <a:t>Opening</a:t>
            </a:r>
            <a:r>
              <a:rPr lang="pl-PL" sz="1700" dirty="0" smtClean="0"/>
              <a:t> </a:t>
            </a:r>
            <a:r>
              <a:rPr lang="pl-PL" sz="1700" dirty="0" err="1" smtClean="0"/>
              <a:t>Opposition</a:t>
            </a:r>
            <a:r>
              <a:rPr lang="pl-PL" sz="1700" dirty="0" smtClean="0"/>
              <a:t> </a:t>
            </a:r>
            <a:r>
              <a:rPr lang="en-US" sz="1700" dirty="0" smtClean="0"/>
              <a:t>–</a:t>
            </a:r>
            <a:r>
              <a:rPr lang="pl-PL" sz="1700" dirty="0" smtClean="0"/>
              <a:t> Leader of the </a:t>
            </a:r>
            <a:r>
              <a:rPr lang="pl-PL" sz="1700" dirty="0" err="1" smtClean="0"/>
              <a:t>Opposition</a:t>
            </a:r>
            <a:r>
              <a:rPr lang="pl-PL" sz="1700" dirty="0"/>
              <a:t>: </a:t>
            </a:r>
            <a:r>
              <a:rPr lang="pl-PL" sz="1700" dirty="0">
                <a:hlinkClick r:id="rId3"/>
              </a:rPr>
              <a:t>http://www.youtube.com/watch?v=</a:t>
            </a:r>
            <a:r>
              <a:rPr lang="pl-PL" sz="1700" dirty="0" smtClean="0">
                <a:hlinkClick r:id="rId3"/>
              </a:rPr>
              <a:t>M_raCNgBJpA</a:t>
            </a:r>
            <a:endParaRPr lang="pl-PL" sz="1700" dirty="0" smtClean="0"/>
          </a:p>
          <a:p>
            <a:r>
              <a:rPr lang="pl-PL" sz="1700" dirty="0" err="1" smtClean="0"/>
              <a:t>Opening</a:t>
            </a:r>
            <a:r>
              <a:rPr lang="pl-PL" sz="1700" dirty="0" smtClean="0"/>
              <a:t> </a:t>
            </a:r>
            <a:r>
              <a:rPr lang="pl-PL" sz="1700" dirty="0" err="1" smtClean="0"/>
              <a:t>Government</a:t>
            </a:r>
            <a:r>
              <a:rPr lang="pl-PL" sz="1700" dirty="0" smtClean="0"/>
              <a:t> </a:t>
            </a:r>
            <a:r>
              <a:rPr lang="en-US" sz="1700" dirty="0" smtClean="0"/>
              <a:t>–</a:t>
            </a:r>
            <a:r>
              <a:rPr lang="pl-PL" sz="1700" dirty="0" smtClean="0"/>
              <a:t> </a:t>
            </a:r>
            <a:r>
              <a:rPr lang="pl-PL" sz="1700" dirty="0" err="1" smtClean="0"/>
              <a:t>Deputy</a:t>
            </a:r>
            <a:r>
              <a:rPr lang="pl-PL" sz="1700" dirty="0" smtClean="0"/>
              <a:t> </a:t>
            </a:r>
            <a:r>
              <a:rPr lang="pl-PL" sz="1700" dirty="0" err="1" smtClean="0"/>
              <a:t>Prime</a:t>
            </a:r>
            <a:r>
              <a:rPr lang="pl-PL" sz="1700" dirty="0" smtClean="0"/>
              <a:t> Minister</a:t>
            </a:r>
            <a:r>
              <a:rPr lang="pl-PL" sz="1700" dirty="0"/>
              <a:t>: </a:t>
            </a:r>
            <a:r>
              <a:rPr lang="pl-PL" sz="1700" dirty="0">
                <a:hlinkClick r:id="rId4"/>
              </a:rPr>
              <a:t>http://www.youtube.com/watch?v=</a:t>
            </a:r>
            <a:r>
              <a:rPr lang="pl-PL" sz="1700" dirty="0" smtClean="0">
                <a:hlinkClick r:id="rId4"/>
              </a:rPr>
              <a:t>i808_5gYp0Y</a:t>
            </a:r>
            <a:endParaRPr lang="pl-PL" sz="1700" dirty="0" smtClean="0"/>
          </a:p>
          <a:p>
            <a:r>
              <a:rPr lang="pl-PL" sz="1700" dirty="0" err="1" smtClean="0"/>
              <a:t>Opening</a:t>
            </a:r>
            <a:r>
              <a:rPr lang="pl-PL" sz="1700" dirty="0" smtClean="0"/>
              <a:t> </a:t>
            </a:r>
            <a:r>
              <a:rPr lang="pl-PL" sz="1700" dirty="0" err="1" smtClean="0"/>
              <a:t>Opposition</a:t>
            </a:r>
            <a:r>
              <a:rPr lang="pl-PL" sz="1700" dirty="0" smtClean="0"/>
              <a:t> </a:t>
            </a:r>
            <a:r>
              <a:rPr lang="en-US" sz="1700" dirty="0" smtClean="0"/>
              <a:t>–</a:t>
            </a:r>
            <a:r>
              <a:rPr lang="pl-PL" sz="1700" dirty="0" smtClean="0"/>
              <a:t> </a:t>
            </a:r>
            <a:r>
              <a:rPr lang="pl-PL" sz="1700" dirty="0" err="1" smtClean="0"/>
              <a:t>Deputy</a:t>
            </a:r>
            <a:r>
              <a:rPr lang="pl-PL" sz="1700" dirty="0" smtClean="0"/>
              <a:t> Leader of the </a:t>
            </a:r>
            <a:r>
              <a:rPr lang="pl-PL" sz="1700" dirty="0" err="1" smtClean="0"/>
              <a:t>Opposition</a:t>
            </a:r>
            <a:r>
              <a:rPr lang="pl-PL" sz="1700" dirty="0" smtClean="0"/>
              <a:t>: </a:t>
            </a:r>
            <a:r>
              <a:rPr lang="en-US" sz="1700" dirty="0">
                <a:hlinkClick r:id="rId5"/>
              </a:rPr>
              <a:t>http://www.youtube.com/watch?v=CA863hzHaic&amp;feature=</a:t>
            </a:r>
            <a:r>
              <a:rPr lang="en-US" sz="1700" dirty="0" smtClean="0">
                <a:hlinkClick r:id="rId5"/>
              </a:rPr>
              <a:t>related</a:t>
            </a:r>
            <a:endParaRPr lang="en-US" sz="1700" dirty="0" smtClean="0"/>
          </a:p>
          <a:p>
            <a:r>
              <a:rPr lang="en-US" sz="1700" dirty="0" smtClean="0"/>
              <a:t>Closing Government – Member of the Government: </a:t>
            </a:r>
            <a:r>
              <a:rPr lang="en-US" sz="1700" dirty="0" smtClean="0">
                <a:hlinkClick r:id="rId6"/>
              </a:rPr>
              <a:t>http</a:t>
            </a:r>
            <a:r>
              <a:rPr lang="en-US" sz="1700" dirty="0">
                <a:hlinkClick r:id="rId6"/>
              </a:rPr>
              <a:t>://www.youtube.com/watch?v=-Mdk1uLoOBE&amp;feature=</a:t>
            </a:r>
            <a:r>
              <a:rPr lang="en-US" sz="1700" dirty="0" smtClean="0">
                <a:hlinkClick r:id="rId6"/>
              </a:rPr>
              <a:t>related</a:t>
            </a:r>
            <a:endParaRPr lang="en-US" sz="1700" dirty="0" smtClean="0"/>
          </a:p>
          <a:p>
            <a:r>
              <a:rPr lang="en-US" sz="1700" dirty="0" smtClean="0"/>
              <a:t>Closing Opposition – Member of </a:t>
            </a:r>
            <a:r>
              <a:rPr lang="en-US" sz="1700" dirty="0"/>
              <a:t>the Opposition: </a:t>
            </a:r>
            <a:r>
              <a:rPr lang="en-US" sz="1700" dirty="0">
                <a:hlinkClick r:id="rId7"/>
              </a:rPr>
              <a:t>http://www.youtube.com/watch?v=qPHOJx4wXwU&amp;feature=</a:t>
            </a:r>
            <a:r>
              <a:rPr lang="en-US" sz="1700" dirty="0" smtClean="0">
                <a:hlinkClick r:id="rId7"/>
              </a:rPr>
              <a:t>related</a:t>
            </a:r>
            <a:endParaRPr lang="en-US" sz="1700" dirty="0" smtClean="0"/>
          </a:p>
          <a:p>
            <a:r>
              <a:rPr lang="en-US" sz="1700" dirty="0" smtClean="0"/>
              <a:t>Closing Government – </a:t>
            </a:r>
            <a:r>
              <a:rPr lang="en-US" sz="1700" dirty="0"/>
              <a:t>Government Whip: </a:t>
            </a:r>
            <a:r>
              <a:rPr lang="en-US" sz="1700" dirty="0">
                <a:hlinkClick r:id="rId8"/>
              </a:rPr>
              <a:t>http://www.youtube.com/watch?v=z3WG1XJeRhQ&amp;feature=</a:t>
            </a:r>
            <a:r>
              <a:rPr lang="en-US" sz="1700" dirty="0" smtClean="0">
                <a:hlinkClick r:id="rId8"/>
              </a:rPr>
              <a:t>related</a:t>
            </a:r>
            <a:endParaRPr lang="en-US" sz="1700" dirty="0" smtClean="0"/>
          </a:p>
          <a:p>
            <a:r>
              <a:rPr lang="en-US" sz="1700" dirty="0" smtClean="0"/>
              <a:t>Closing Opposition – </a:t>
            </a:r>
            <a:r>
              <a:rPr lang="en-US" sz="1700" dirty="0"/>
              <a:t>Opposition Whip: </a:t>
            </a:r>
            <a:r>
              <a:rPr lang="en-US" sz="1700" dirty="0">
                <a:hlinkClick r:id="rId9"/>
              </a:rPr>
              <a:t>http://www.youtube.com/watch?v=D77xYijvZwY&amp;feature=</a:t>
            </a:r>
            <a:r>
              <a:rPr lang="en-US" sz="1700" dirty="0" smtClean="0">
                <a:hlinkClick r:id="rId9"/>
              </a:rPr>
              <a:t>related</a:t>
            </a:r>
            <a:endParaRPr lang="en-US" sz="17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8547643"/>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If that didn’t work…</a:t>
            </a:r>
            <a:endParaRPr lang="en-GB" dirty="0"/>
          </a:p>
        </p:txBody>
      </p:sp>
      <p:sp>
        <p:nvSpPr>
          <p:cNvPr id="3" name="Content Placeholder 2"/>
          <p:cNvSpPr>
            <a:spLocks noGrp="1"/>
          </p:cNvSpPr>
          <p:nvPr>
            <p:ph idx="1"/>
          </p:nvPr>
        </p:nvSpPr>
        <p:spPr/>
        <p:txBody>
          <a:bodyPr/>
          <a:lstStyle/>
          <a:p>
            <a:r>
              <a:rPr lang="en-GB" dirty="0" smtClean="0"/>
              <a:t>You might try this </a:t>
            </a:r>
            <a:r>
              <a:rPr lang="en-GB" dirty="0"/>
              <a:t>server instead: http://</a:t>
            </a:r>
            <a:r>
              <a:rPr lang="en-GB" dirty="0" smtClean="0"/>
              <a:t>debateclub.cn/video-wudc2011-grand-final.</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7831895"/>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t>OVERVIEW</a:t>
            </a:r>
            <a:endParaRPr lang="en-US" sz="4400" dirty="0"/>
          </a:p>
        </p:txBody>
      </p:sp>
      <p:sp>
        <p:nvSpPr>
          <p:cNvPr id="3" name="Content Placeholder 2"/>
          <p:cNvSpPr>
            <a:spLocks noGrp="1"/>
          </p:cNvSpPr>
          <p:nvPr>
            <p:ph idx="1"/>
          </p:nvPr>
        </p:nvSpPr>
        <p:spPr>
          <a:xfrm>
            <a:off x="400341" y="1828800"/>
            <a:ext cx="8503799" cy="4208930"/>
          </a:xfrm>
        </p:spPr>
        <p:txBody>
          <a:bodyPr>
            <a:normAutofit/>
          </a:bodyPr>
          <a:lstStyle/>
          <a:p>
            <a:r>
              <a:rPr lang="en-US" sz="2600" dirty="0" smtClean="0"/>
              <a:t>This seminar will follow the following pattern:</a:t>
            </a:r>
          </a:p>
          <a:p>
            <a:pPr lvl="1"/>
            <a:r>
              <a:rPr lang="en-US" sz="2600" dirty="0" smtClean="0"/>
              <a:t>What is tracking arguments and why is it important?</a:t>
            </a:r>
          </a:p>
          <a:p>
            <a:pPr lvl="1"/>
            <a:r>
              <a:rPr lang="en-US" sz="2600" dirty="0" smtClean="0"/>
              <a:t>The process by which we track arguments</a:t>
            </a:r>
          </a:p>
          <a:p>
            <a:pPr lvl="1"/>
            <a:r>
              <a:rPr lang="en-US" sz="2600" dirty="0" smtClean="0"/>
              <a:t>Things to avoid</a:t>
            </a:r>
          </a:p>
          <a:p>
            <a:pPr lvl="1"/>
            <a:r>
              <a:rPr lang="en-US" sz="2600" dirty="0" smtClean="0"/>
              <a:t>Some tips to bear in mind</a:t>
            </a:r>
          </a:p>
          <a:p>
            <a:pPr lvl="1"/>
            <a:r>
              <a:rPr lang="en-US" sz="2600" dirty="0" smtClean="0"/>
              <a:t>An example argument tracked using an online debate</a:t>
            </a:r>
          </a:p>
          <a:p>
            <a:pPr lvl="2"/>
            <a:r>
              <a:rPr lang="en-US" sz="2400" dirty="0" smtClean="0"/>
              <a:t>Followed by an exercise to practice the skills learned in this web seminar</a:t>
            </a:r>
            <a:endParaRPr lang="en-US" sz="2400" dirty="0"/>
          </a:p>
        </p:txBody>
      </p:sp>
      <p:pic>
        <p:nvPicPr>
          <p:cNvPr id="4" name="Sound 3">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929269" y="546328"/>
            <a:ext cx="812800" cy="812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3560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75931"/>
            <a:ext cx="7583487" cy="699637"/>
          </a:xfrm>
        </p:spPr>
        <p:txBody>
          <a:bodyPr/>
          <a:lstStyle/>
          <a:p>
            <a:pPr algn="ctr"/>
            <a:r>
              <a:rPr lang="en-US" dirty="0" smtClean="0"/>
              <a:t>Steps to Follow</a:t>
            </a:r>
            <a:endParaRPr lang="en-US" dirty="0"/>
          </a:p>
        </p:txBody>
      </p:sp>
      <p:sp>
        <p:nvSpPr>
          <p:cNvPr id="3" name="Content Placeholder 2"/>
          <p:cNvSpPr>
            <a:spLocks noGrp="1"/>
          </p:cNvSpPr>
          <p:nvPr>
            <p:ph idx="1"/>
          </p:nvPr>
        </p:nvSpPr>
        <p:spPr>
          <a:xfrm>
            <a:off x="293055" y="1297975"/>
            <a:ext cx="8568357" cy="5094215"/>
          </a:xfrm>
        </p:spPr>
        <p:txBody>
          <a:bodyPr>
            <a:normAutofit fontScale="92500"/>
          </a:bodyPr>
          <a:lstStyle/>
          <a:p>
            <a:r>
              <a:rPr lang="en-US" dirty="0"/>
              <a:t>Begin by noting the argument made at </a:t>
            </a:r>
            <a:r>
              <a:rPr lang="en-US" dirty="0" smtClean="0"/>
              <a:t>03:01 </a:t>
            </a:r>
            <a:r>
              <a:rPr lang="en-US" dirty="0"/>
              <a:t>by the </a:t>
            </a:r>
            <a:r>
              <a:rPr lang="en-US" dirty="0" smtClean="0"/>
              <a:t>Prime Minister</a:t>
            </a:r>
            <a:endParaRPr lang="en-US" dirty="0"/>
          </a:p>
          <a:p>
            <a:r>
              <a:rPr lang="en-US" dirty="0"/>
              <a:t>Note the response made by the </a:t>
            </a:r>
            <a:r>
              <a:rPr lang="en-US" dirty="0" smtClean="0"/>
              <a:t>Leader of the Opposition speaker at 01:10</a:t>
            </a:r>
          </a:p>
          <a:p>
            <a:r>
              <a:rPr lang="en-US" dirty="0" smtClean="0"/>
              <a:t>Note the response contains a concession of part of the argument – what effect did that have on the argument?</a:t>
            </a:r>
            <a:endParaRPr lang="en-US" dirty="0"/>
          </a:p>
          <a:p>
            <a:r>
              <a:rPr lang="en-US" dirty="0"/>
              <a:t>Note whether or not the argument is responded to after this point</a:t>
            </a:r>
          </a:p>
          <a:p>
            <a:r>
              <a:rPr lang="en-US" dirty="0"/>
              <a:t>How is this argument </a:t>
            </a:r>
            <a:r>
              <a:rPr lang="en-US" dirty="0" err="1"/>
              <a:t>summarised</a:t>
            </a:r>
            <a:r>
              <a:rPr lang="en-US" dirty="0"/>
              <a:t> later?</a:t>
            </a:r>
          </a:p>
          <a:p>
            <a:r>
              <a:rPr lang="en-US" dirty="0"/>
              <a:t>Is it represented accurately</a:t>
            </a:r>
            <a:r>
              <a:rPr lang="en-US" dirty="0" smtClean="0"/>
              <a:t>? How much impact does this argument have in the round overall?</a:t>
            </a:r>
            <a:endParaRPr lang="en-US" dirty="0"/>
          </a:p>
          <a:p>
            <a:r>
              <a:rPr lang="en-US" dirty="0"/>
              <a:t>Try this process </a:t>
            </a:r>
            <a:r>
              <a:rPr lang="en-US" dirty="0" smtClean="0"/>
              <a:t>again from the beginning, </a:t>
            </a:r>
            <a:r>
              <a:rPr lang="en-US" dirty="0"/>
              <a:t>this time watch the entire debate and see if you can track all of the arguments accurately</a:t>
            </a:r>
          </a:p>
          <a:p>
            <a:pPr lvl="1"/>
            <a:r>
              <a:rPr lang="en-US" dirty="0"/>
              <a:t>Then go on to compare the arguments of the teams and create a result</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9415408"/>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17802"/>
            <a:ext cx="7583487" cy="671723"/>
          </a:xfrm>
        </p:spPr>
        <p:txBody>
          <a:bodyPr/>
          <a:lstStyle/>
          <a:p>
            <a:pPr algn="ctr"/>
            <a:r>
              <a:rPr lang="en-US" dirty="0" smtClean="0"/>
              <a:t>Conclusion</a:t>
            </a:r>
            <a:endParaRPr lang="en-US" dirty="0"/>
          </a:p>
        </p:txBody>
      </p:sp>
      <p:sp>
        <p:nvSpPr>
          <p:cNvPr id="3" name="Content Placeholder 2"/>
          <p:cNvSpPr>
            <a:spLocks noGrp="1"/>
          </p:cNvSpPr>
          <p:nvPr>
            <p:ph idx="1"/>
          </p:nvPr>
        </p:nvSpPr>
        <p:spPr>
          <a:xfrm>
            <a:off x="390739" y="1828800"/>
            <a:ext cx="8470673" cy="4208930"/>
          </a:xfrm>
        </p:spPr>
        <p:txBody>
          <a:bodyPr>
            <a:normAutofit/>
          </a:bodyPr>
          <a:lstStyle/>
          <a:p>
            <a:r>
              <a:rPr lang="en-US" sz="3000" dirty="0" smtClean="0"/>
              <a:t>The Goals of Tracking Arguments:</a:t>
            </a:r>
          </a:p>
          <a:p>
            <a:pPr lvl="1"/>
            <a:r>
              <a:rPr lang="en-US" sz="3000" dirty="0" smtClean="0"/>
              <a:t>To be able to accurately assess the teams</a:t>
            </a:r>
          </a:p>
          <a:p>
            <a:pPr lvl="1"/>
            <a:r>
              <a:rPr lang="en-US" sz="3000" dirty="0" smtClean="0"/>
              <a:t>To accurately record arguments made as closely as possible to how they were made</a:t>
            </a:r>
          </a:p>
          <a:p>
            <a:pPr lvl="1"/>
            <a:r>
              <a:rPr lang="en-US" sz="3000" dirty="0" smtClean="0"/>
              <a:t>To avoid missing arguments in the round</a:t>
            </a:r>
          </a:p>
          <a:p>
            <a:pPr lvl="1"/>
            <a:r>
              <a:rPr lang="en-US" sz="3000" dirty="0" smtClean="0"/>
              <a:t>To assess the responsiveness of teams</a:t>
            </a:r>
          </a:p>
          <a:p>
            <a:pPr lvl="1"/>
            <a:r>
              <a:rPr lang="en-US" sz="3000" dirty="0" smtClean="0"/>
              <a:t>To assess the most vital arguments in any given round</a:t>
            </a:r>
            <a:endParaRPr lang="en-US" sz="3000" dirty="0"/>
          </a:p>
        </p:txBody>
      </p:sp>
      <p:pic>
        <p:nvPicPr>
          <p:cNvPr id="4" name="Sound 3">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7306343" y="683125"/>
            <a:ext cx="812800" cy="812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932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Tracking Arguments</a:t>
            </a:r>
            <a:endParaRPr lang="en-US" dirty="0"/>
          </a:p>
        </p:txBody>
      </p:sp>
      <p:sp>
        <p:nvSpPr>
          <p:cNvPr id="3" name="Subtitle 2"/>
          <p:cNvSpPr>
            <a:spLocks noGrp="1"/>
          </p:cNvSpPr>
          <p:nvPr>
            <p:ph type="subTitle" idx="1"/>
          </p:nvPr>
        </p:nvSpPr>
        <p:spPr/>
        <p:txBody>
          <a:bodyPr>
            <a:normAutofit/>
          </a:bodyPr>
          <a:lstStyle/>
          <a:p>
            <a:r>
              <a:rPr lang="en-US" sz="2400" i="1" dirty="0" smtClean="0"/>
              <a:t>The “What?” and the “Why?”</a:t>
            </a:r>
            <a:endParaRPr lang="en-US" sz="24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9614571"/>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1317" y="690286"/>
            <a:ext cx="7424954" cy="610849"/>
          </a:xfrm>
        </p:spPr>
        <p:txBody>
          <a:bodyPr/>
          <a:lstStyle/>
          <a:p>
            <a:r>
              <a:rPr lang="en-US" sz="3500" dirty="0" smtClean="0"/>
              <a:t>What does ‘Tracking Arguments’ mean?</a:t>
            </a:r>
            <a:endParaRPr lang="en-US" sz="3500" dirty="0"/>
          </a:p>
        </p:txBody>
      </p:sp>
      <p:sp>
        <p:nvSpPr>
          <p:cNvPr id="3" name="Content Placeholder 2"/>
          <p:cNvSpPr>
            <a:spLocks noGrp="1"/>
          </p:cNvSpPr>
          <p:nvPr>
            <p:ph idx="1"/>
          </p:nvPr>
        </p:nvSpPr>
        <p:spPr>
          <a:xfrm>
            <a:off x="331317" y="1828799"/>
            <a:ext cx="8379554" cy="4425199"/>
          </a:xfrm>
        </p:spPr>
        <p:txBody>
          <a:bodyPr>
            <a:normAutofit/>
          </a:bodyPr>
          <a:lstStyle/>
          <a:p>
            <a:r>
              <a:rPr lang="en-US" sz="2400" dirty="0" smtClean="0"/>
              <a:t>Tracking Arguments is the process by which judges follow an arguments as it flows through a debate</a:t>
            </a:r>
          </a:p>
          <a:p>
            <a:r>
              <a:rPr lang="en-US" sz="2400" dirty="0" smtClean="0"/>
              <a:t>This involves several stages which will be looked at in more detail below</a:t>
            </a:r>
          </a:p>
          <a:p>
            <a:r>
              <a:rPr lang="en-US" sz="2400" dirty="0" smtClean="0"/>
              <a:t>It involves noting the initial argument, responses to it, how the argument is presented at different stages of the debate and also how the debate is </a:t>
            </a:r>
            <a:r>
              <a:rPr lang="en-US" sz="2400" dirty="0" err="1" smtClean="0"/>
              <a:t>summarised</a:t>
            </a:r>
            <a:r>
              <a:rPr lang="en-US" sz="2400" dirty="0" smtClean="0"/>
              <a:t> by the whip speakers</a:t>
            </a:r>
          </a:p>
          <a:p>
            <a:r>
              <a:rPr lang="en-US" sz="2400" dirty="0" smtClean="0"/>
              <a:t>Tracking arguments is NOT the same as writing down notes on arguments made during a debate</a:t>
            </a:r>
          </a:p>
        </p:txBody>
      </p:sp>
      <p:pic>
        <p:nvPicPr>
          <p:cNvPr id="4" name="Sound 3">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7898071" y="488335"/>
            <a:ext cx="812800" cy="812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4350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88277" y="736025"/>
            <a:ext cx="7834775" cy="1044388"/>
          </a:xfrm>
        </p:spPr>
        <p:txBody>
          <a:bodyPr/>
          <a:lstStyle/>
          <a:p>
            <a:r>
              <a:rPr lang="en-US" dirty="0" smtClean="0"/>
              <a:t>Why is Tracking Arguments important?</a:t>
            </a:r>
            <a:endParaRPr lang="en-US" dirty="0"/>
          </a:p>
        </p:txBody>
      </p:sp>
      <p:sp>
        <p:nvSpPr>
          <p:cNvPr id="3" name="Content Placeholder 2"/>
          <p:cNvSpPr>
            <a:spLocks noGrp="1"/>
          </p:cNvSpPr>
          <p:nvPr>
            <p:ph idx="1"/>
          </p:nvPr>
        </p:nvSpPr>
        <p:spPr>
          <a:xfrm>
            <a:off x="358927" y="2074590"/>
            <a:ext cx="8420970" cy="4208930"/>
          </a:xfrm>
        </p:spPr>
        <p:txBody>
          <a:bodyPr>
            <a:noAutofit/>
          </a:bodyPr>
          <a:lstStyle/>
          <a:p>
            <a:r>
              <a:rPr lang="en-US" sz="2800" dirty="0"/>
              <a:t>It is important to track arguments for several reasons:</a:t>
            </a:r>
          </a:p>
          <a:p>
            <a:pPr lvl="1"/>
            <a:r>
              <a:rPr lang="en-US" sz="2400" dirty="0"/>
              <a:t>It highlights how important an argument may have been</a:t>
            </a:r>
          </a:p>
          <a:p>
            <a:pPr lvl="1"/>
            <a:r>
              <a:rPr lang="en-US" sz="2400" dirty="0"/>
              <a:t>It highlights where an argument was responded to (or not responded to)</a:t>
            </a:r>
          </a:p>
          <a:p>
            <a:pPr lvl="1"/>
            <a:r>
              <a:rPr lang="en-US" sz="2400" dirty="0"/>
              <a:t>It allows you as a judge to </a:t>
            </a:r>
            <a:r>
              <a:rPr lang="en-US" sz="2400" dirty="0" err="1"/>
              <a:t>analyse</a:t>
            </a:r>
            <a:r>
              <a:rPr lang="en-US" sz="2400" dirty="0"/>
              <a:t> arguments in a comparative way</a:t>
            </a:r>
          </a:p>
          <a:p>
            <a:pPr lvl="1"/>
            <a:r>
              <a:rPr lang="en-US" sz="2400" dirty="0"/>
              <a:t>It helps in comparing the relative performances of teams</a:t>
            </a:r>
          </a:p>
          <a:p>
            <a:pPr lvl="1"/>
            <a:r>
              <a:rPr lang="en-US" sz="2400" dirty="0"/>
              <a:t>It ensures arguments are given the credit and scrutiny they deserve</a:t>
            </a:r>
          </a:p>
          <a:p>
            <a:endParaRPr lang="en-US" sz="2400" dirty="0"/>
          </a:p>
        </p:txBody>
      </p:sp>
      <p:pic>
        <p:nvPicPr>
          <p:cNvPr id="4" name="Sound 3">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7967097" y="318999"/>
            <a:ext cx="812800" cy="812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2761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Tracking Arguments</a:t>
            </a:r>
            <a:endParaRPr lang="en-US" dirty="0"/>
          </a:p>
        </p:txBody>
      </p:sp>
      <p:sp>
        <p:nvSpPr>
          <p:cNvPr id="3" name="Subtitle 2"/>
          <p:cNvSpPr>
            <a:spLocks noGrp="1"/>
          </p:cNvSpPr>
          <p:nvPr>
            <p:ph type="subTitle" idx="1"/>
          </p:nvPr>
        </p:nvSpPr>
        <p:spPr/>
        <p:txBody>
          <a:bodyPr>
            <a:normAutofit/>
          </a:bodyPr>
          <a:lstStyle/>
          <a:p>
            <a:r>
              <a:rPr lang="en-US" sz="2400" i="1" dirty="0" smtClean="0"/>
              <a:t>The Process</a:t>
            </a:r>
            <a:endParaRPr lang="en-US" sz="24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9614571"/>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46299"/>
            <a:ext cx="7583487" cy="804130"/>
          </a:xfrm>
        </p:spPr>
        <p:txBody>
          <a:bodyPr/>
          <a:lstStyle/>
          <a:p>
            <a:pPr algn="ctr"/>
            <a:r>
              <a:rPr lang="en-US" dirty="0" smtClean="0"/>
              <a:t>Part 1: Noting the Argument</a:t>
            </a:r>
            <a:endParaRPr lang="en-US" dirty="0"/>
          </a:p>
        </p:txBody>
      </p:sp>
      <p:sp>
        <p:nvSpPr>
          <p:cNvPr id="3" name="Content Placeholder 2"/>
          <p:cNvSpPr>
            <a:spLocks noGrp="1"/>
          </p:cNvSpPr>
          <p:nvPr>
            <p:ph idx="1"/>
          </p:nvPr>
        </p:nvSpPr>
        <p:spPr>
          <a:xfrm>
            <a:off x="420533" y="1566490"/>
            <a:ext cx="8290339" cy="4922207"/>
          </a:xfrm>
        </p:spPr>
        <p:txBody>
          <a:bodyPr>
            <a:normAutofit lnSpcReduction="10000"/>
          </a:bodyPr>
          <a:lstStyle/>
          <a:p>
            <a:r>
              <a:rPr lang="en-US" sz="2400" dirty="0" smtClean="0"/>
              <a:t>When taking notes based on an arguments a speaker has said, it is crucial to record what they have said accurately</a:t>
            </a:r>
          </a:p>
          <a:p>
            <a:r>
              <a:rPr lang="en-US" sz="2400" dirty="0" smtClean="0"/>
              <a:t>If this isn’t done, the argument cannot be judged correctly</a:t>
            </a:r>
          </a:p>
          <a:p>
            <a:r>
              <a:rPr lang="en-US" sz="2400" dirty="0" smtClean="0"/>
              <a:t>The arguments should be recorded in language as close to that used by the speaker in the debate as possible</a:t>
            </a:r>
          </a:p>
          <a:p>
            <a:r>
              <a:rPr lang="en-US" sz="2400" dirty="0" smtClean="0"/>
              <a:t>Arguments when recorded, should be kept separate as far as possible</a:t>
            </a:r>
            <a:r>
              <a:rPr lang="en-US" dirty="0" smtClean="0"/>
              <a:t>, as if this is not done it becomes difficult to separate out arguments later when adjudicating and seeing which ones were properly responded to</a:t>
            </a:r>
          </a:p>
          <a:p>
            <a:r>
              <a:rPr lang="en-US" sz="2400" dirty="0" smtClean="0"/>
              <a:t>You will carry out this process with every new argument made in a debate</a:t>
            </a:r>
          </a:p>
        </p:txBody>
      </p:sp>
      <p:pic>
        <p:nvPicPr>
          <p:cNvPr id="4" name="Sound 3">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7898072" y="455544"/>
            <a:ext cx="812800" cy="812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7472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43757"/>
            <a:ext cx="7583487" cy="1044388"/>
          </a:xfrm>
        </p:spPr>
        <p:txBody>
          <a:bodyPr/>
          <a:lstStyle/>
          <a:p>
            <a:pPr algn="ctr"/>
            <a:r>
              <a:rPr lang="en-US" dirty="0" smtClean="0"/>
              <a:t>Part 2: Noting Responses (1)</a:t>
            </a:r>
            <a:endParaRPr lang="en-US" dirty="0"/>
          </a:p>
        </p:txBody>
      </p:sp>
      <p:sp>
        <p:nvSpPr>
          <p:cNvPr id="3" name="Content Placeholder 2"/>
          <p:cNvSpPr>
            <a:spLocks noGrp="1"/>
          </p:cNvSpPr>
          <p:nvPr>
            <p:ph idx="1"/>
          </p:nvPr>
        </p:nvSpPr>
        <p:spPr>
          <a:xfrm>
            <a:off x="289902" y="2222724"/>
            <a:ext cx="8476189" cy="4224554"/>
          </a:xfrm>
        </p:spPr>
        <p:txBody>
          <a:bodyPr>
            <a:noAutofit/>
          </a:bodyPr>
          <a:lstStyle/>
          <a:p>
            <a:r>
              <a:rPr lang="en-US" sz="2400" dirty="0" smtClean="0"/>
              <a:t>When an argument is responded to, you should accurately record the response, but also make a very brief note of which argument the speaker is responding to</a:t>
            </a:r>
          </a:p>
          <a:p>
            <a:r>
              <a:rPr lang="en-US" sz="2400" dirty="0" smtClean="0"/>
              <a:t>You can do this by, for example, writing: “Role of State:&lt;insert response given here&gt;” on your judging notes</a:t>
            </a:r>
          </a:p>
          <a:p>
            <a:r>
              <a:rPr lang="en-US" sz="2400" dirty="0" smtClean="0"/>
              <a:t>By doing this you can see at a glance where arguments have been responded to</a:t>
            </a:r>
          </a:p>
        </p:txBody>
      </p:sp>
      <p:pic>
        <p:nvPicPr>
          <p:cNvPr id="5" name="Sound 4">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7738075" y="595871"/>
            <a:ext cx="812800" cy="812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8860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Part 2: Noting Responses (2)</a:t>
            </a:r>
            <a:endParaRPr lang="en-US" dirty="0"/>
          </a:p>
        </p:txBody>
      </p:sp>
      <p:sp>
        <p:nvSpPr>
          <p:cNvPr id="3" name="Content Placeholder 2"/>
          <p:cNvSpPr>
            <a:spLocks noGrp="1"/>
          </p:cNvSpPr>
          <p:nvPr>
            <p:ph idx="1"/>
          </p:nvPr>
        </p:nvSpPr>
        <p:spPr>
          <a:xfrm>
            <a:off x="289902" y="2195111"/>
            <a:ext cx="8476189" cy="3989857"/>
          </a:xfrm>
        </p:spPr>
        <p:txBody>
          <a:bodyPr>
            <a:noAutofit/>
          </a:bodyPr>
          <a:lstStyle/>
          <a:p>
            <a:r>
              <a:rPr lang="en-US" sz="2400" dirty="0" smtClean="0"/>
              <a:t>Try to track arguments in such a way that records relationships between arguments while not appearing confusing. Some people like to draw lines from arguments to rebuttals; others prefer to use words or symbols to link them.</a:t>
            </a:r>
          </a:p>
          <a:p>
            <a:r>
              <a:rPr lang="en-US" sz="2400" dirty="0" smtClean="0"/>
              <a:t>Using this technique will also aid you in giving accurate and constructive feedback to teams after  a debate</a:t>
            </a:r>
          </a:p>
          <a:p>
            <a:r>
              <a:rPr lang="en-US" sz="2400" dirty="0" smtClean="0"/>
              <a:t>Note: Sometimes an argument will not be responded to, and if this happens, you should make note of this and bear it in mind when adjudicating on the debate</a:t>
            </a:r>
          </a:p>
          <a:p>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84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160</TotalTime>
  <Words>1527</Words>
  <Application>Microsoft Macintosh PowerPoint</Application>
  <PresentationFormat>On-screen Show (4:3)</PresentationFormat>
  <Paragraphs>118</Paragraphs>
  <Slides>21</Slides>
  <Notes>0</Notes>
  <HiddenSlides>0</HiddenSlides>
  <MMClips>7</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Revolution</vt:lpstr>
      <vt:lpstr>Tracking Arguments</vt:lpstr>
      <vt:lpstr>OVERVIEW</vt:lpstr>
      <vt:lpstr>Tracking Arguments</vt:lpstr>
      <vt:lpstr>What does ‘Tracking Arguments’ mean?</vt:lpstr>
      <vt:lpstr>Why is Tracking Arguments important?</vt:lpstr>
      <vt:lpstr>Tracking Arguments</vt:lpstr>
      <vt:lpstr>Part 1: Noting the Argument</vt:lpstr>
      <vt:lpstr>Part 2: Noting Responses (1)</vt:lpstr>
      <vt:lpstr>Part 2: Noting Responses (2)</vt:lpstr>
      <vt:lpstr>Part 2: Noting Responses (3)</vt:lpstr>
      <vt:lpstr>Part 3: Examining Representations</vt:lpstr>
      <vt:lpstr>Summary</vt:lpstr>
      <vt:lpstr>Tracking Arguments</vt:lpstr>
      <vt:lpstr>Things to Avoid</vt:lpstr>
      <vt:lpstr>Tracking Arguments</vt:lpstr>
      <vt:lpstr>Some Tips</vt:lpstr>
      <vt:lpstr>Tracking Arguments</vt:lpstr>
      <vt:lpstr>Load the Following Videos:</vt:lpstr>
      <vt:lpstr>If that didn’t work…</vt:lpstr>
      <vt:lpstr>Steps to Follow</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Tracking Arguments</dc:title>
  <dc:creator>Sayeqa Islam</dc:creator>
  <cp:lastModifiedBy>Alfred C Snider</cp:lastModifiedBy>
  <cp:revision>25</cp:revision>
  <dcterms:created xsi:type="dcterms:W3CDTF">2011-12-17T20:59:20Z</dcterms:created>
  <dcterms:modified xsi:type="dcterms:W3CDTF">2011-12-17T21:00:31Z</dcterms:modified>
</cp:coreProperties>
</file>